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9" r:id="rId5"/>
    <p:sldMasterId id="2147484506" r:id="rId6"/>
  </p:sldMasterIdLst>
  <p:notesMasterIdLst>
    <p:notesMasterId r:id="rId25"/>
  </p:notesMasterIdLst>
  <p:handoutMasterIdLst>
    <p:handoutMasterId r:id="rId26"/>
  </p:handoutMasterIdLst>
  <p:sldIdLst>
    <p:sldId id="1486" r:id="rId7"/>
    <p:sldId id="1374" r:id="rId8"/>
    <p:sldId id="401" r:id="rId9"/>
    <p:sldId id="268" r:id="rId10"/>
    <p:sldId id="1716" r:id="rId11"/>
    <p:sldId id="1728" r:id="rId12"/>
    <p:sldId id="1729" r:id="rId13"/>
    <p:sldId id="1712" r:id="rId14"/>
    <p:sldId id="1700" r:id="rId15"/>
    <p:sldId id="1730" r:id="rId16"/>
    <p:sldId id="1731" r:id="rId17"/>
    <p:sldId id="1732" r:id="rId18"/>
    <p:sldId id="1733" r:id="rId19"/>
    <p:sldId id="1736" r:id="rId20"/>
    <p:sldId id="1734" r:id="rId21"/>
    <p:sldId id="1735" r:id="rId22"/>
    <p:sldId id="1727" r:id="rId23"/>
    <p:sldId id="1710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2A1F27-D551-45A3-9203-EB5A74737748}">
          <p14:sldIdLst>
            <p14:sldId id="1486"/>
            <p14:sldId id="1374"/>
            <p14:sldId id="401"/>
            <p14:sldId id="268"/>
            <p14:sldId id="1716"/>
            <p14:sldId id="1728"/>
            <p14:sldId id="1729"/>
          </p14:sldIdLst>
        </p14:section>
        <p14:section name="Untitled Section" id="{6C350D69-EF2E-4D25-93B9-6B7B96189C5F}">
          <p14:sldIdLst>
            <p14:sldId id="1712"/>
            <p14:sldId id="1700"/>
            <p14:sldId id="1730"/>
            <p14:sldId id="1731"/>
            <p14:sldId id="1732"/>
            <p14:sldId id="1733"/>
            <p14:sldId id="1736"/>
            <p14:sldId id="1734"/>
            <p14:sldId id="1735"/>
            <p14:sldId id="1727"/>
            <p14:sldId id="17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94"/>
    <a:srgbClr val="B48900"/>
    <a:srgbClr val="353535"/>
    <a:srgbClr val="282828"/>
    <a:srgbClr val="000000"/>
    <a:srgbClr val="FF8C00"/>
    <a:srgbClr val="525252"/>
    <a:srgbClr val="00BCF2"/>
    <a:srgbClr val="5050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6826" autoAdjust="0"/>
  </p:normalViewPr>
  <p:slideViewPr>
    <p:cSldViewPr>
      <p:cViewPr varScale="1">
        <p:scale>
          <a:sx n="73" d="100"/>
          <a:sy n="73" d="100"/>
        </p:scale>
        <p:origin x="787" y="62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9/25/2019 8:59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9/25/2019 8:59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9/25/2019 8:59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9/25/2019 8:59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1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9/25/2019 8:59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4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A2D088-BDBD-41A5-ADCE-5C6A4DC08057}" type="datetime8">
              <a:rPr lang="en-US" smtClean="0"/>
              <a:t>9/25/2019 8:59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4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9/25/2019 8:59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202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710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73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552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0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6745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467182" y="1905903"/>
            <a:ext cx="2712809" cy="522641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361807" y="-1788084"/>
            <a:ext cx="6700683" cy="9372509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4216" y="4744557"/>
            <a:ext cx="12530691" cy="2303827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201280" y="465307"/>
            <a:ext cx="6055449" cy="1448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96" b="1" kern="1200" cap="none" spc="-100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74701" y="4560393"/>
            <a:ext cx="12305844" cy="2272596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367762" y="2984215"/>
            <a:ext cx="2408922" cy="2130657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152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616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40415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4680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3167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996091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878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7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0040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22035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7383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3072531"/>
            <a:ext cx="5486399" cy="849463"/>
          </a:xfrm>
        </p:spPr>
        <p:txBody>
          <a:bodyPr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759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1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59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78989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3701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713482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7654776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11873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96902"/>
            <a:ext cx="11725174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7"/>
            <a:ext cx="10972800" cy="1898981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664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271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41241" y="2336981"/>
            <a:ext cx="10455313" cy="10297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2050555" y="5012634"/>
            <a:ext cx="8335373" cy="1698573"/>
          </a:xfrm>
          <a:prstGeom prst="rect">
            <a:avLst/>
          </a:prstGeom>
          <a:noFill/>
        </p:spPr>
        <p:txBody>
          <a:bodyPr wrap="none" lIns="182854" tIns="146283" rIns="182854" bIns="146283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Intelligent Cloud Architect Boot Camp </a:t>
            </a: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is an NDA event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Intelligent Cloud Architect Boot Camp </a:t>
            </a:r>
          </a:p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to any blogs or external websites</a:t>
            </a:r>
          </a:p>
        </p:txBody>
      </p:sp>
    </p:spTree>
    <p:extLst>
      <p:ext uri="{BB962C8B-B14F-4D97-AF65-F5344CB8AC3E}">
        <p14:creationId xmlns:p14="http://schemas.microsoft.com/office/powerpoint/2010/main" val="388347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702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543966"/>
            <a:ext cx="11887200" cy="20962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46414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7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27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24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8757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2167411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142603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583757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7478799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954221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60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177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660906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9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8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25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7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2096799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982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8870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189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9248728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0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  <p:sldLayoutId id="2147484476" r:id="rId12"/>
    <p:sldLayoutId id="2147484478" r:id="rId13"/>
    <p:sldLayoutId id="2147484503" r:id="rId14"/>
    <p:sldLayoutId id="2147484504" r:id="rId15"/>
    <p:sldLayoutId id="2147484505" r:id="rId16"/>
    <p:sldLayoutId id="2147484473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2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  <p:sldLayoutId id="2147484491" r:id="rId12"/>
    <p:sldLayoutId id="2147484492" r:id="rId13"/>
    <p:sldLayoutId id="2147484493" r:id="rId14"/>
    <p:sldLayoutId id="2147484494" r:id="rId15"/>
    <p:sldLayoutId id="2147484495" r:id="rId16"/>
    <p:sldLayoutId id="2147484496" r:id="rId17"/>
    <p:sldLayoutId id="2147484497" r:id="rId18"/>
    <p:sldLayoutId id="2147484498" r:id="rId19"/>
    <p:sldLayoutId id="2147484499" r:id="rId20"/>
    <p:sldLayoutId id="2147484500" r:id="rId21"/>
    <p:sldLayoutId id="2147484501" r:id="rId22"/>
    <p:sldLayoutId id="2147484502" r:id="rId2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  <p:sldLayoutId id="2147484518" r:id="rId12"/>
    <p:sldLayoutId id="2147484519" r:id="rId13"/>
    <p:sldLayoutId id="2147484520" r:id="rId14"/>
    <p:sldLayoutId id="2147484521" r:id="rId15"/>
    <p:sldLayoutId id="2147484522" r:id="rId16"/>
    <p:sldLayoutId id="2147484523" r:id="rId17"/>
    <p:sldLayoutId id="2147484524" r:id="rId18"/>
    <p:sldLayoutId id="2147484525" r:id="rId19"/>
    <p:sldLayoutId id="2147484526" r:id="rId20"/>
    <p:sldLayoutId id="2147484527" r:id="rId21"/>
    <p:sldLayoutId id="2147484528" r:id="rId22"/>
    <p:sldLayoutId id="2147484529" r:id="rId23"/>
    <p:sldLayoutId id="2147484530" r:id="rId24"/>
    <p:sldLayoutId id="2147484531" r:id="rId25"/>
    <p:sldLayoutId id="2147484532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CB2253-3985-48FE-8630-C54BB72E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Data Lake Storage Gen2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2662D-4AF3-4CE0-9C17-D1242733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062"/>
            <a:ext cx="1217622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68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CCF48-B386-4814-834E-D16B897E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Convergence of two Storage Services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5F16C-2438-4BF1-9C22-1EDB8C62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3" y="2049462"/>
            <a:ext cx="12005850" cy="39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24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82CD8C-33CE-4DC0-A9A4-868D7B8C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Data Lake Storage Gen2 Architecture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5139-8975-4A1C-986B-BD2911EE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8" y="1346777"/>
            <a:ext cx="11323637" cy="53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123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285002-BC65-4965-A221-5021F63EF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GB" dirty="0"/>
              <a:t>Query Performance</a:t>
            </a:r>
          </a:p>
          <a:p>
            <a:pPr marL="742950" indent="-742950">
              <a:buAutoNum type="arabicPeriod"/>
            </a:pPr>
            <a:r>
              <a:rPr lang="en-GB" dirty="0"/>
              <a:t>Meta data operations</a:t>
            </a:r>
          </a:p>
          <a:p>
            <a:pPr marL="742950" indent="-742950">
              <a:buAutoNum type="arabicPeriod"/>
            </a:pPr>
            <a:r>
              <a:rPr lang="en-GB" dirty="0"/>
              <a:t>Data consistency via Atomic Operations</a:t>
            </a:r>
          </a:p>
          <a:p>
            <a:pPr marL="742950" indent="-742950">
              <a:buAutoNum type="arabicPeriod"/>
            </a:pPr>
            <a:r>
              <a:rPr lang="en-GB" dirty="0"/>
              <a:t>Granular Security at the directory level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C13BA-F729-498C-9511-5EDC6C4E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Hierarchical File System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460470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C68437-E723-436D-985B-DA8EAFDF5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GB" dirty="0"/>
              <a:t>Azure Data Lake Analytics (U-SQL)</a:t>
            </a:r>
          </a:p>
          <a:p>
            <a:r>
              <a:rPr lang="en-GB" dirty="0"/>
              <a:t>Either blob or hierarchical</a:t>
            </a:r>
          </a:p>
          <a:p>
            <a:r>
              <a:rPr lang="en-GB" dirty="0"/>
              <a:t>Azure Data </a:t>
            </a:r>
            <a:r>
              <a:rPr lang="en-GB" dirty="0" err="1"/>
              <a:t>Catalog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F5935E-9A15-46DF-9E9E-1A4671B7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Unsupported features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71278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C5869F-803D-4738-9A0F-AE4AF286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to End Analytics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13BD1-7BE5-4401-890C-71BE6A80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" y="1409671"/>
            <a:ext cx="120863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15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F0A7D0-F3C0-476A-852A-1FA24B698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025717"/>
          </a:xfrm>
        </p:spPr>
        <p:txBody>
          <a:bodyPr/>
          <a:lstStyle/>
          <a:p>
            <a:r>
              <a:rPr lang="en-GB" sz="3200" dirty="0"/>
              <a:t>All data (including metadata) is automatically encrypted using Storage Service Encryption (SSE)</a:t>
            </a:r>
          </a:p>
          <a:p>
            <a:r>
              <a:rPr lang="en-GB" sz="3200" dirty="0"/>
              <a:t>Azure Active Directory (Azure AD) and Role-Based Access Control (RBAC) are supported</a:t>
            </a:r>
          </a:p>
          <a:p>
            <a:r>
              <a:rPr lang="en-GB" sz="3200" dirty="0"/>
              <a:t>Data can be secured in transit between an application and Azure by using Client-Side Encryption, HTTPS, or SMB 3.0</a:t>
            </a:r>
          </a:p>
          <a:p>
            <a:r>
              <a:rPr lang="en-GB" sz="3200" dirty="0"/>
              <a:t>Delegated access to the data objects in Azure Storage can be granted using Shared Access Signatures.</a:t>
            </a:r>
            <a:endParaRPr lang="en-NL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C05C77-3506-485B-80D7-2B735E97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Security in ADLS Gen2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83880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860BF0-0FD7-4DCC-964B-8AE73AC4E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3DE03-F6B7-4699-8849-BEEA5C390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CC89C-A817-4EFB-B72C-534CD9E5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26B79-DBFB-4BFF-8A7A-D8B227F72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3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br>
              <a:rPr lang="en-US" dirty="0"/>
            </a:br>
            <a:r>
              <a:rPr lang="en-US" dirty="0"/>
              <a:t>to ADLS Gen2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Remko Yntema</a:t>
            </a:r>
          </a:p>
          <a:p>
            <a:r>
              <a:rPr lang="en-US" dirty="0"/>
              <a:t>Data Architect</a:t>
            </a:r>
          </a:p>
          <a:p>
            <a:r>
              <a:rPr lang="en-US" dirty="0" err="1"/>
              <a:t>Ilionx</a:t>
            </a:r>
            <a:endParaRPr lang="en-US" dirty="0"/>
          </a:p>
          <a:p>
            <a:endParaRPr lang="en-US" dirty="0"/>
          </a:p>
          <a:p>
            <a:r>
              <a:rPr lang="en-US" dirty="0"/>
              <a:t>jryntema@ilionx.com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br>
              <a:rPr lang="en-GB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1415772"/>
          </a:xfrm>
        </p:spPr>
        <p:txBody>
          <a:bodyPr/>
          <a:lstStyle/>
          <a:p>
            <a:r>
              <a:rPr lang="en-GB" dirty="0"/>
              <a:t>Azure Storage</a:t>
            </a:r>
          </a:p>
          <a:p>
            <a:r>
              <a:rPr lang="en-GB" dirty="0"/>
              <a:t>Azure Data Lake Storage Gen2</a:t>
            </a:r>
          </a:p>
        </p:txBody>
      </p: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8120481" y="2192434"/>
            <a:ext cx="2904574" cy="2818552"/>
            <a:chOff x="7961114" y="2149640"/>
            <a:chExt cx="2847880" cy="2763537"/>
          </a:xfrm>
        </p:grpSpPr>
        <p:grpSp>
          <p:nvGrpSpPr>
            <p:cNvPr id="10" name="Group 9"/>
            <p:cNvGrpSpPr/>
            <p:nvPr/>
          </p:nvGrpSpPr>
          <p:grpSpPr>
            <a:xfrm>
              <a:off x="9583553" y="3290523"/>
              <a:ext cx="1225441" cy="1622654"/>
              <a:chOff x="5933635" y="4575515"/>
              <a:chExt cx="304757" cy="403541"/>
            </a:xfrm>
          </p:grpSpPr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5933635" y="4575515"/>
                <a:ext cx="304757" cy="403541"/>
                <a:chOff x="784223" y="4300538"/>
                <a:chExt cx="460378" cy="609600"/>
              </a:xfrm>
            </p:grpSpPr>
            <p:sp>
              <p:nvSpPr>
                <p:cNvPr id="13" name="Freeform 6"/>
                <p:cNvSpPr>
                  <a:spLocks/>
                </p:cNvSpPr>
                <p:nvPr/>
              </p:nvSpPr>
              <p:spPr bwMode="auto">
                <a:xfrm>
                  <a:off x="784223" y="4383088"/>
                  <a:ext cx="460375" cy="527050"/>
                </a:xfrm>
                <a:custGeom>
                  <a:avLst/>
                  <a:gdLst>
                    <a:gd name="T0" fmla="*/ 0 w 2608"/>
                    <a:gd name="T1" fmla="*/ 0 h 2984"/>
                    <a:gd name="T2" fmla="*/ 2608 w 2608"/>
                    <a:gd name="T3" fmla="*/ 0 h 2984"/>
                    <a:gd name="T4" fmla="*/ 2608 w 2608"/>
                    <a:gd name="T5" fmla="*/ 2512 h 2984"/>
                    <a:gd name="T6" fmla="*/ 2605 w 2608"/>
                    <a:gd name="T7" fmla="*/ 2547 h 2984"/>
                    <a:gd name="T8" fmla="*/ 2595 w 2608"/>
                    <a:gd name="T9" fmla="*/ 2582 h 2984"/>
                    <a:gd name="T10" fmla="*/ 2577 w 2608"/>
                    <a:gd name="T11" fmla="*/ 2615 h 2984"/>
                    <a:gd name="T12" fmla="*/ 2553 w 2608"/>
                    <a:gd name="T13" fmla="*/ 2648 h 2984"/>
                    <a:gd name="T14" fmla="*/ 2523 w 2608"/>
                    <a:gd name="T15" fmla="*/ 2680 h 2984"/>
                    <a:gd name="T16" fmla="*/ 2487 w 2608"/>
                    <a:gd name="T17" fmla="*/ 2711 h 2984"/>
                    <a:gd name="T18" fmla="*/ 2446 w 2608"/>
                    <a:gd name="T19" fmla="*/ 2741 h 2984"/>
                    <a:gd name="T20" fmla="*/ 2399 w 2608"/>
                    <a:gd name="T21" fmla="*/ 2769 h 2984"/>
                    <a:gd name="T22" fmla="*/ 2346 w 2608"/>
                    <a:gd name="T23" fmla="*/ 2795 h 2984"/>
                    <a:gd name="T24" fmla="*/ 2289 w 2608"/>
                    <a:gd name="T25" fmla="*/ 2822 h 2984"/>
                    <a:gd name="T26" fmla="*/ 2226 w 2608"/>
                    <a:gd name="T27" fmla="*/ 2846 h 2984"/>
                    <a:gd name="T28" fmla="*/ 2160 w 2608"/>
                    <a:gd name="T29" fmla="*/ 2868 h 2984"/>
                    <a:gd name="T30" fmla="*/ 2089 w 2608"/>
                    <a:gd name="T31" fmla="*/ 2889 h 2984"/>
                    <a:gd name="T32" fmla="*/ 2014 w 2608"/>
                    <a:gd name="T33" fmla="*/ 2908 h 2984"/>
                    <a:gd name="T34" fmla="*/ 1936 w 2608"/>
                    <a:gd name="T35" fmla="*/ 2925 h 2984"/>
                    <a:gd name="T36" fmla="*/ 1854 w 2608"/>
                    <a:gd name="T37" fmla="*/ 2940 h 2984"/>
                    <a:gd name="T38" fmla="*/ 1769 w 2608"/>
                    <a:gd name="T39" fmla="*/ 2953 h 2984"/>
                    <a:gd name="T40" fmla="*/ 1681 w 2608"/>
                    <a:gd name="T41" fmla="*/ 2964 h 2984"/>
                    <a:gd name="T42" fmla="*/ 1590 w 2608"/>
                    <a:gd name="T43" fmla="*/ 2972 h 2984"/>
                    <a:gd name="T44" fmla="*/ 1497 w 2608"/>
                    <a:gd name="T45" fmla="*/ 2979 h 2984"/>
                    <a:gd name="T46" fmla="*/ 1402 w 2608"/>
                    <a:gd name="T47" fmla="*/ 2983 h 2984"/>
                    <a:gd name="T48" fmla="*/ 1304 w 2608"/>
                    <a:gd name="T49" fmla="*/ 2984 h 2984"/>
                    <a:gd name="T50" fmla="*/ 1304 w 2608"/>
                    <a:gd name="T51" fmla="*/ 2984 h 2984"/>
                    <a:gd name="T52" fmla="*/ 1302 w 2608"/>
                    <a:gd name="T53" fmla="*/ 2984 h 2984"/>
                    <a:gd name="T54" fmla="*/ 1287 w 2608"/>
                    <a:gd name="T55" fmla="*/ 2984 h 2984"/>
                    <a:gd name="T56" fmla="*/ 1287 w 2608"/>
                    <a:gd name="T57" fmla="*/ 2984 h 2984"/>
                    <a:gd name="T58" fmla="*/ 1190 w 2608"/>
                    <a:gd name="T59" fmla="*/ 2982 h 2984"/>
                    <a:gd name="T60" fmla="*/ 1096 w 2608"/>
                    <a:gd name="T61" fmla="*/ 2978 h 2984"/>
                    <a:gd name="T62" fmla="*/ 1005 w 2608"/>
                    <a:gd name="T63" fmla="*/ 2971 h 2984"/>
                    <a:gd name="T64" fmla="*/ 915 w 2608"/>
                    <a:gd name="T65" fmla="*/ 2962 h 2984"/>
                    <a:gd name="T66" fmla="*/ 828 w 2608"/>
                    <a:gd name="T67" fmla="*/ 2952 h 2984"/>
                    <a:gd name="T68" fmla="*/ 744 w 2608"/>
                    <a:gd name="T69" fmla="*/ 2938 h 2984"/>
                    <a:gd name="T70" fmla="*/ 663 w 2608"/>
                    <a:gd name="T71" fmla="*/ 2922 h 2984"/>
                    <a:gd name="T72" fmla="*/ 586 w 2608"/>
                    <a:gd name="T73" fmla="*/ 2905 h 2984"/>
                    <a:gd name="T74" fmla="*/ 513 w 2608"/>
                    <a:gd name="T75" fmla="*/ 2887 h 2984"/>
                    <a:gd name="T76" fmla="*/ 442 w 2608"/>
                    <a:gd name="T77" fmla="*/ 2866 h 2984"/>
                    <a:gd name="T78" fmla="*/ 377 w 2608"/>
                    <a:gd name="T79" fmla="*/ 2844 h 2984"/>
                    <a:gd name="T80" fmla="*/ 316 w 2608"/>
                    <a:gd name="T81" fmla="*/ 2820 h 2984"/>
                    <a:gd name="T82" fmla="*/ 259 w 2608"/>
                    <a:gd name="T83" fmla="*/ 2793 h 2984"/>
                    <a:gd name="T84" fmla="*/ 208 w 2608"/>
                    <a:gd name="T85" fmla="*/ 2767 h 2984"/>
                    <a:gd name="T86" fmla="*/ 162 w 2608"/>
                    <a:gd name="T87" fmla="*/ 2739 h 2984"/>
                    <a:gd name="T88" fmla="*/ 120 w 2608"/>
                    <a:gd name="T89" fmla="*/ 2710 h 2984"/>
                    <a:gd name="T90" fmla="*/ 85 w 2608"/>
                    <a:gd name="T91" fmla="*/ 2678 h 2984"/>
                    <a:gd name="T92" fmla="*/ 55 w 2608"/>
                    <a:gd name="T93" fmla="*/ 2647 h 2984"/>
                    <a:gd name="T94" fmla="*/ 32 w 2608"/>
                    <a:gd name="T95" fmla="*/ 2614 h 2984"/>
                    <a:gd name="T96" fmla="*/ 15 w 2608"/>
                    <a:gd name="T97" fmla="*/ 2581 h 2984"/>
                    <a:gd name="T98" fmla="*/ 5 w 2608"/>
                    <a:gd name="T99" fmla="*/ 2546 h 2984"/>
                    <a:gd name="T100" fmla="*/ 0 w 2608"/>
                    <a:gd name="T101" fmla="*/ 2512 h 2984"/>
                    <a:gd name="T102" fmla="*/ 0 w 2608"/>
                    <a:gd name="T10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608" h="2984">
                      <a:moveTo>
                        <a:pt x="0" y="0"/>
                      </a:moveTo>
                      <a:lnTo>
                        <a:pt x="2608" y="0"/>
                      </a:lnTo>
                      <a:lnTo>
                        <a:pt x="2608" y="2512"/>
                      </a:lnTo>
                      <a:lnTo>
                        <a:pt x="2605" y="2547"/>
                      </a:lnTo>
                      <a:lnTo>
                        <a:pt x="2595" y="2582"/>
                      </a:lnTo>
                      <a:lnTo>
                        <a:pt x="2577" y="2615"/>
                      </a:lnTo>
                      <a:lnTo>
                        <a:pt x="2553" y="2648"/>
                      </a:lnTo>
                      <a:lnTo>
                        <a:pt x="2523" y="2680"/>
                      </a:lnTo>
                      <a:lnTo>
                        <a:pt x="2487" y="2711"/>
                      </a:lnTo>
                      <a:lnTo>
                        <a:pt x="2446" y="2741"/>
                      </a:lnTo>
                      <a:lnTo>
                        <a:pt x="2399" y="2769"/>
                      </a:lnTo>
                      <a:lnTo>
                        <a:pt x="2346" y="2795"/>
                      </a:lnTo>
                      <a:lnTo>
                        <a:pt x="2289" y="2822"/>
                      </a:lnTo>
                      <a:lnTo>
                        <a:pt x="2226" y="2846"/>
                      </a:lnTo>
                      <a:lnTo>
                        <a:pt x="2160" y="2868"/>
                      </a:lnTo>
                      <a:lnTo>
                        <a:pt x="2089" y="2889"/>
                      </a:lnTo>
                      <a:lnTo>
                        <a:pt x="2014" y="2908"/>
                      </a:lnTo>
                      <a:lnTo>
                        <a:pt x="1936" y="2925"/>
                      </a:lnTo>
                      <a:lnTo>
                        <a:pt x="1854" y="2940"/>
                      </a:lnTo>
                      <a:lnTo>
                        <a:pt x="1769" y="2953"/>
                      </a:lnTo>
                      <a:lnTo>
                        <a:pt x="1681" y="2964"/>
                      </a:lnTo>
                      <a:lnTo>
                        <a:pt x="1590" y="2972"/>
                      </a:lnTo>
                      <a:lnTo>
                        <a:pt x="1497" y="2979"/>
                      </a:lnTo>
                      <a:lnTo>
                        <a:pt x="1402" y="2983"/>
                      </a:lnTo>
                      <a:lnTo>
                        <a:pt x="1304" y="2984"/>
                      </a:lnTo>
                      <a:lnTo>
                        <a:pt x="1304" y="2984"/>
                      </a:lnTo>
                      <a:lnTo>
                        <a:pt x="1302" y="2984"/>
                      </a:lnTo>
                      <a:lnTo>
                        <a:pt x="1287" y="2984"/>
                      </a:lnTo>
                      <a:lnTo>
                        <a:pt x="1287" y="2984"/>
                      </a:lnTo>
                      <a:lnTo>
                        <a:pt x="1190" y="2982"/>
                      </a:lnTo>
                      <a:lnTo>
                        <a:pt x="1096" y="2978"/>
                      </a:lnTo>
                      <a:lnTo>
                        <a:pt x="1005" y="2971"/>
                      </a:lnTo>
                      <a:lnTo>
                        <a:pt x="915" y="2962"/>
                      </a:lnTo>
                      <a:lnTo>
                        <a:pt x="828" y="2952"/>
                      </a:lnTo>
                      <a:lnTo>
                        <a:pt x="744" y="2938"/>
                      </a:lnTo>
                      <a:lnTo>
                        <a:pt x="663" y="2922"/>
                      </a:lnTo>
                      <a:lnTo>
                        <a:pt x="586" y="2905"/>
                      </a:lnTo>
                      <a:lnTo>
                        <a:pt x="513" y="2887"/>
                      </a:lnTo>
                      <a:lnTo>
                        <a:pt x="442" y="2866"/>
                      </a:lnTo>
                      <a:lnTo>
                        <a:pt x="377" y="2844"/>
                      </a:lnTo>
                      <a:lnTo>
                        <a:pt x="316" y="2820"/>
                      </a:lnTo>
                      <a:lnTo>
                        <a:pt x="259" y="2793"/>
                      </a:lnTo>
                      <a:lnTo>
                        <a:pt x="208" y="2767"/>
                      </a:lnTo>
                      <a:lnTo>
                        <a:pt x="162" y="2739"/>
                      </a:lnTo>
                      <a:lnTo>
                        <a:pt x="120" y="2710"/>
                      </a:lnTo>
                      <a:lnTo>
                        <a:pt x="85" y="2678"/>
                      </a:lnTo>
                      <a:lnTo>
                        <a:pt x="55" y="2647"/>
                      </a:lnTo>
                      <a:lnTo>
                        <a:pt x="32" y="2614"/>
                      </a:lnTo>
                      <a:lnTo>
                        <a:pt x="15" y="2581"/>
                      </a:lnTo>
                      <a:lnTo>
                        <a:pt x="5" y="2546"/>
                      </a:lnTo>
                      <a:lnTo>
                        <a:pt x="0" y="25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99C6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Freeform 7"/>
                <p:cNvSpPr>
                  <a:spLocks/>
                </p:cNvSpPr>
                <p:nvPr/>
              </p:nvSpPr>
              <p:spPr bwMode="auto">
                <a:xfrm>
                  <a:off x="1011238" y="4383088"/>
                  <a:ext cx="233363" cy="527050"/>
                </a:xfrm>
                <a:custGeom>
                  <a:avLst/>
                  <a:gdLst>
                    <a:gd name="T0" fmla="*/ 0 w 1321"/>
                    <a:gd name="T1" fmla="*/ 0 h 2984"/>
                    <a:gd name="T2" fmla="*/ 1321 w 1321"/>
                    <a:gd name="T3" fmla="*/ 0 h 2984"/>
                    <a:gd name="T4" fmla="*/ 1321 w 1321"/>
                    <a:gd name="T5" fmla="*/ 2512 h 2984"/>
                    <a:gd name="T6" fmla="*/ 1318 w 1321"/>
                    <a:gd name="T7" fmla="*/ 2547 h 2984"/>
                    <a:gd name="T8" fmla="*/ 1308 w 1321"/>
                    <a:gd name="T9" fmla="*/ 2582 h 2984"/>
                    <a:gd name="T10" fmla="*/ 1290 w 1321"/>
                    <a:gd name="T11" fmla="*/ 2615 h 2984"/>
                    <a:gd name="T12" fmla="*/ 1266 w 1321"/>
                    <a:gd name="T13" fmla="*/ 2648 h 2984"/>
                    <a:gd name="T14" fmla="*/ 1236 w 1321"/>
                    <a:gd name="T15" fmla="*/ 2680 h 2984"/>
                    <a:gd name="T16" fmla="*/ 1200 w 1321"/>
                    <a:gd name="T17" fmla="*/ 2711 h 2984"/>
                    <a:gd name="T18" fmla="*/ 1159 w 1321"/>
                    <a:gd name="T19" fmla="*/ 2740 h 2984"/>
                    <a:gd name="T20" fmla="*/ 1112 w 1321"/>
                    <a:gd name="T21" fmla="*/ 2769 h 2984"/>
                    <a:gd name="T22" fmla="*/ 1058 w 1321"/>
                    <a:gd name="T23" fmla="*/ 2795 h 2984"/>
                    <a:gd name="T24" fmla="*/ 1002 w 1321"/>
                    <a:gd name="T25" fmla="*/ 2822 h 2984"/>
                    <a:gd name="T26" fmla="*/ 939 w 1321"/>
                    <a:gd name="T27" fmla="*/ 2846 h 2984"/>
                    <a:gd name="T28" fmla="*/ 873 w 1321"/>
                    <a:gd name="T29" fmla="*/ 2868 h 2984"/>
                    <a:gd name="T30" fmla="*/ 802 w 1321"/>
                    <a:gd name="T31" fmla="*/ 2889 h 2984"/>
                    <a:gd name="T32" fmla="*/ 727 w 1321"/>
                    <a:gd name="T33" fmla="*/ 2908 h 2984"/>
                    <a:gd name="T34" fmla="*/ 649 w 1321"/>
                    <a:gd name="T35" fmla="*/ 2925 h 2984"/>
                    <a:gd name="T36" fmla="*/ 567 w 1321"/>
                    <a:gd name="T37" fmla="*/ 2940 h 2984"/>
                    <a:gd name="T38" fmla="*/ 482 w 1321"/>
                    <a:gd name="T39" fmla="*/ 2953 h 2984"/>
                    <a:gd name="T40" fmla="*/ 394 w 1321"/>
                    <a:gd name="T41" fmla="*/ 2964 h 2984"/>
                    <a:gd name="T42" fmla="*/ 303 w 1321"/>
                    <a:gd name="T43" fmla="*/ 2972 h 2984"/>
                    <a:gd name="T44" fmla="*/ 210 w 1321"/>
                    <a:gd name="T45" fmla="*/ 2979 h 2984"/>
                    <a:gd name="T46" fmla="*/ 115 w 1321"/>
                    <a:gd name="T47" fmla="*/ 2983 h 2984"/>
                    <a:gd name="T48" fmla="*/ 17 w 1321"/>
                    <a:gd name="T49" fmla="*/ 2984 h 2984"/>
                    <a:gd name="T50" fmla="*/ 0 w 1321"/>
                    <a:gd name="T51" fmla="*/ 2984 h 2984"/>
                    <a:gd name="T52" fmla="*/ 0 w 1321"/>
                    <a:gd name="T5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21" h="2984">
                      <a:moveTo>
                        <a:pt x="0" y="0"/>
                      </a:moveTo>
                      <a:lnTo>
                        <a:pt x="1321" y="0"/>
                      </a:lnTo>
                      <a:lnTo>
                        <a:pt x="1321" y="2512"/>
                      </a:lnTo>
                      <a:lnTo>
                        <a:pt x="1318" y="2547"/>
                      </a:lnTo>
                      <a:lnTo>
                        <a:pt x="1308" y="2582"/>
                      </a:lnTo>
                      <a:lnTo>
                        <a:pt x="1290" y="2615"/>
                      </a:lnTo>
                      <a:lnTo>
                        <a:pt x="1266" y="2648"/>
                      </a:lnTo>
                      <a:lnTo>
                        <a:pt x="1236" y="2680"/>
                      </a:lnTo>
                      <a:lnTo>
                        <a:pt x="1200" y="2711"/>
                      </a:lnTo>
                      <a:lnTo>
                        <a:pt x="1159" y="2740"/>
                      </a:lnTo>
                      <a:lnTo>
                        <a:pt x="1112" y="2769"/>
                      </a:lnTo>
                      <a:lnTo>
                        <a:pt x="1058" y="2795"/>
                      </a:lnTo>
                      <a:lnTo>
                        <a:pt x="1002" y="2822"/>
                      </a:lnTo>
                      <a:lnTo>
                        <a:pt x="939" y="2846"/>
                      </a:lnTo>
                      <a:lnTo>
                        <a:pt x="873" y="2868"/>
                      </a:lnTo>
                      <a:lnTo>
                        <a:pt x="802" y="2889"/>
                      </a:lnTo>
                      <a:lnTo>
                        <a:pt x="727" y="2908"/>
                      </a:lnTo>
                      <a:lnTo>
                        <a:pt x="649" y="2925"/>
                      </a:lnTo>
                      <a:lnTo>
                        <a:pt x="567" y="2940"/>
                      </a:lnTo>
                      <a:lnTo>
                        <a:pt x="482" y="2953"/>
                      </a:lnTo>
                      <a:lnTo>
                        <a:pt x="394" y="2964"/>
                      </a:lnTo>
                      <a:lnTo>
                        <a:pt x="303" y="2972"/>
                      </a:lnTo>
                      <a:lnTo>
                        <a:pt x="210" y="2979"/>
                      </a:lnTo>
                      <a:lnTo>
                        <a:pt x="115" y="2983"/>
                      </a:lnTo>
                      <a:lnTo>
                        <a:pt x="17" y="2984"/>
                      </a:lnTo>
                      <a:lnTo>
                        <a:pt x="0" y="2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EB6DA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8"/>
                <p:cNvSpPr>
                  <a:spLocks/>
                </p:cNvSpPr>
                <p:nvPr/>
              </p:nvSpPr>
              <p:spPr bwMode="auto">
                <a:xfrm>
                  <a:off x="784225" y="4300538"/>
                  <a:ext cx="460375" cy="166688"/>
                </a:xfrm>
                <a:custGeom>
                  <a:avLst/>
                  <a:gdLst>
                    <a:gd name="T0" fmla="*/ 1305 w 2606"/>
                    <a:gd name="T1" fmla="*/ 0 h 945"/>
                    <a:gd name="T2" fmla="*/ 1495 w 2606"/>
                    <a:gd name="T3" fmla="*/ 5 h 945"/>
                    <a:gd name="T4" fmla="*/ 1679 w 2606"/>
                    <a:gd name="T5" fmla="*/ 20 h 945"/>
                    <a:gd name="T6" fmla="*/ 1852 w 2606"/>
                    <a:gd name="T7" fmla="*/ 44 h 945"/>
                    <a:gd name="T8" fmla="*/ 2012 w 2606"/>
                    <a:gd name="T9" fmla="*/ 76 h 945"/>
                    <a:gd name="T10" fmla="*/ 2158 w 2606"/>
                    <a:gd name="T11" fmla="*/ 116 h 945"/>
                    <a:gd name="T12" fmla="*/ 2287 w 2606"/>
                    <a:gd name="T13" fmla="*/ 162 h 945"/>
                    <a:gd name="T14" fmla="*/ 2397 w 2606"/>
                    <a:gd name="T15" fmla="*/ 215 h 945"/>
                    <a:gd name="T16" fmla="*/ 2485 w 2606"/>
                    <a:gd name="T17" fmla="*/ 273 h 945"/>
                    <a:gd name="T18" fmla="*/ 2551 w 2606"/>
                    <a:gd name="T19" fmla="*/ 336 h 945"/>
                    <a:gd name="T20" fmla="*/ 2593 w 2606"/>
                    <a:gd name="T21" fmla="*/ 402 h 945"/>
                    <a:gd name="T22" fmla="*/ 2606 w 2606"/>
                    <a:gd name="T23" fmla="*/ 472 h 945"/>
                    <a:gd name="T24" fmla="*/ 2593 w 2606"/>
                    <a:gd name="T25" fmla="*/ 541 h 945"/>
                    <a:gd name="T26" fmla="*/ 2551 w 2606"/>
                    <a:gd name="T27" fmla="*/ 608 h 945"/>
                    <a:gd name="T28" fmla="*/ 2485 w 2606"/>
                    <a:gd name="T29" fmla="*/ 671 h 945"/>
                    <a:gd name="T30" fmla="*/ 2397 w 2606"/>
                    <a:gd name="T31" fmla="*/ 729 h 945"/>
                    <a:gd name="T32" fmla="*/ 2287 w 2606"/>
                    <a:gd name="T33" fmla="*/ 782 h 945"/>
                    <a:gd name="T34" fmla="*/ 2158 w 2606"/>
                    <a:gd name="T35" fmla="*/ 828 h 945"/>
                    <a:gd name="T36" fmla="*/ 2012 w 2606"/>
                    <a:gd name="T37" fmla="*/ 868 h 945"/>
                    <a:gd name="T38" fmla="*/ 1852 w 2606"/>
                    <a:gd name="T39" fmla="*/ 901 h 945"/>
                    <a:gd name="T40" fmla="*/ 1679 w 2606"/>
                    <a:gd name="T41" fmla="*/ 925 h 945"/>
                    <a:gd name="T42" fmla="*/ 1495 w 2606"/>
                    <a:gd name="T43" fmla="*/ 939 h 945"/>
                    <a:gd name="T44" fmla="*/ 1302 w 2606"/>
                    <a:gd name="T45" fmla="*/ 945 h 945"/>
                    <a:gd name="T46" fmla="*/ 1110 w 2606"/>
                    <a:gd name="T47" fmla="*/ 939 h 945"/>
                    <a:gd name="T48" fmla="*/ 926 w 2606"/>
                    <a:gd name="T49" fmla="*/ 925 h 945"/>
                    <a:gd name="T50" fmla="*/ 754 w 2606"/>
                    <a:gd name="T51" fmla="*/ 901 h 945"/>
                    <a:gd name="T52" fmla="*/ 593 w 2606"/>
                    <a:gd name="T53" fmla="*/ 868 h 945"/>
                    <a:gd name="T54" fmla="*/ 448 w 2606"/>
                    <a:gd name="T55" fmla="*/ 828 h 945"/>
                    <a:gd name="T56" fmla="*/ 319 w 2606"/>
                    <a:gd name="T57" fmla="*/ 782 h 945"/>
                    <a:gd name="T58" fmla="*/ 209 w 2606"/>
                    <a:gd name="T59" fmla="*/ 729 h 945"/>
                    <a:gd name="T60" fmla="*/ 120 w 2606"/>
                    <a:gd name="T61" fmla="*/ 671 h 945"/>
                    <a:gd name="T62" fmla="*/ 54 w 2606"/>
                    <a:gd name="T63" fmla="*/ 608 h 945"/>
                    <a:gd name="T64" fmla="*/ 13 w 2606"/>
                    <a:gd name="T65" fmla="*/ 541 h 945"/>
                    <a:gd name="T66" fmla="*/ 0 w 2606"/>
                    <a:gd name="T67" fmla="*/ 472 h 945"/>
                    <a:gd name="T68" fmla="*/ 13 w 2606"/>
                    <a:gd name="T69" fmla="*/ 402 h 945"/>
                    <a:gd name="T70" fmla="*/ 54 w 2606"/>
                    <a:gd name="T71" fmla="*/ 336 h 945"/>
                    <a:gd name="T72" fmla="*/ 120 w 2606"/>
                    <a:gd name="T73" fmla="*/ 273 h 945"/>
                    <a:gd name="T74" fmla="*/ 209 w 2606"/>
                    <a:gd name="T75" fmla="*/ 215 h 945"/>
                    <a:gd name="T76" fmla="*/ 319 w 2606"/>
                    <a:gd name="T77" fmla="*/ 162 h 945"/>
                    <a:gd name="T78" fmla="*/ 448 w 2606"/>
                    <a:gd name="T79" fmla="*/ 116 h 945"/>
                    <a:gd name="T80" fmla="*/ 593 w 2606"/>
                    <a:gd name="T81" fmla="*/ 76 h 945"/>
                    <a:gd name="T82" fmla="*/ 754 w 2606"/>
                    <a:gd name="T83" fmla="*/ 44 h 945"/>
                    <a:gd name="T84" fmla="*/ 926 w 2606"/>
                    <a:gd name="T85" fmla="*/ 20 h 945"/>
                    <a:gd name="T86" fmla="*/ 1110 w 2606"/>
                    <a:gd name="T87" fmla="*/ 5 h 945"/>
                    <a:gd name="T88" fmla="*/ 1300 w 2606"/>
                    <a:gd name="T89" fmla="*/ 0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606" h="945">
                      <a:moveTo>
                        <a:pt x="1300" y="0"/>
                      </a:moveTo>
                      <a:lnTo>
                        <a:pt x="1305" y="0"/>
                      </a:lnTo>
                      <a:lnTo>
                        <a:pt x="1400" y="1"/>
                      </a:lnTo>
                      <a:lnTo>
                        <a:pt x="1495" y="5"/>
                      </a:lnTo>
                      <a:lnTo>
                        <a:pt x="1588" y="12"/>
                      </a:lnTo>
                      <a:lnTo>
                        <a:pt x="1679" y="20"/>
                      </a:lnTo>
                      <a:lnTo>
                        <a:pt x="1767" y="30"/>
                      </a:lnTo>
                      <a:lnTo>
                        <a:pt x="1852" y="44"/>
                      </a:lnTo>
                      <a:lnTo>
                        <a:pt x="1934" y="59"/>
                      </a:lnTo>
                      <a:lnTo>
                        <a:pt x="2012" y="76"/>
                      </a:lnTo>
                      <a:lnTo>
                        <a:pt x="2087" y="95"/>
                      </a:lnTo>
                      <a:lnTo>
                        <a:pt x="2158" y="116"/>
                      </a:lnTo>
                      <a:lnTo>
                        <a:pt x="2224" y="138"/>
                      </a:lnTo>
                      <a:lnTo>
                        <a:pt x="2287" y="162"/>
                      </a:lnTo>
                      <a:lnTo>
                        <a:pt x="2344" y="187"/>
                      </a:lnTo>
                      <a:lnTo>
                        <a:pt x="2397" y="215"/>
                      </a:lnTo>
                      <a:lnTo>
                        <a:pt x="2444" y="243"/>
                      </a:lnTo>
                      <a:lnTo>
                        <a:pt x="2485" y="273"/>
                      </a:lnTo>
                      <a:lnTo>
                        <a:pt x="2521" y="304"/>
                      </a:lnTo>
                      <a:lnTo>
                        <a:pt x="2551" y="336"/>
                      </a:lnTo>
                      <a:lnTo>
                        <a:pt x="2575" y="369"/>
                      </a:lnTo>
                      <a:lnTo>
                        <a:pt x="2593" y="402"/>
                      </a:lnTo>
                      <a:lnTo>
                        <a:pt x="2603" y="437"/>
                      </a:lnTo>
                      <a:lnTo>
                        <a:pt x="2606" y="472"/>
                      </a:lnTo>
                      <a:lnTo>
                        <a:pt x="2603" y="507"/>
                      </a:lnTo>
                      <a:lnTo>
                        <a:pt x="2593" y="541"/>
                      </a:lnTo>
                      <a:lnTo>
                        <a:pt x="2575" y="576"/>
                      </a:lnTo>
                      <a:lnTo>
                        <a:pt x="2551" y="608"/>
                      </a:lnTo>
                      <a:lnTo>
                        <a:pt x="2521" y="640"/>
                      </a:lnTo>
                      <a:lnTo>
                        <a:pt x="2485" y="671"/>
                      </a:lnTo>
                      <a:lnTo>
                        <a:pt x="2444" y="701"/>
                      </a:lnTo>
                      <a:lnTo>
                        <a:pt x="2397" y="729"/>
                      </a:lnTo>
                      <a:lnTo>
                        <a:pt x="2344" y="756"/>
                      </a:lnTo>
                      <a:lnTo>
                        <a:pt x="2287" y="782"/>
                      </a:lnTo>
                      <a:lnTo>
                        <a:pt x="2224" y="806"/>
                      </a:lnTo>
                      <a:lnTo>
                        <a:pt x="2158" y="828"/>
                      </a:lnTo>
                      <a:lnTo>
                        <a:pt x="2087" y="849"/>
                      </a:lnTo>
                      <a:lnTo>
                        <a:pt x="2012" y="868"/>
                      </a:lnTo>
                      <a:lnTo>
                        <a:pt x="1934" y="885"/>
                      </a:lnTo>
                      <a:lnTo>
                        <a:pt x="1852" y="901"/>
                      </a:lnTo>
                      <a:lnTo>
                        <a:pt x="1767" y="913"/>
                      </a:lnTo>
                      <a:lnTo>
                        <a:pt x="1679" y="925"/>
                      </a:lnTo>
                      <a:lnTo>
                        <a:pt x="1588" y="933"/>
                      </a:lnTo>
                      <a:lnTo>
                        <a:pt x="1495" y="939"/>
                      </a:lnTo>
                      <a:lnTo>
                        <a:pt x="1400" y="943"/>
                      </a:lnTo>
                      <a:lnTo>
                        <a:pt x="1302" y="945"/>
                      </a:lnTo>
                      <a:lnTo>
                        <a:pt x="1205" y="943"/>
                      </a:lnTo>
                      <a:lnTo>
                        <a:pt x="1110" y="939"/>
                      </a:lnTo>
                      <a:lnTo>
                        <a:pt x="1016" y="933"/>
                      </a:lnTo>
                      <a:lnTo>
                        <a:pt x="926" y="925"/>
                      </a:lnTo>
                      <a:lnTo>
                        <a:pt x="838" y="913"/>
                      </a:lnTo>
                      <a:lnTo>
                        <a:pt x="754" y="901"/>
                      </a:lnTo>
                      <a:lnTo>
                        <a:pt x="671" y="885"/>
                      </a:lnTo>
                      <a:lnTo>
                        <a:pt x="593" y="868"/>
                      </a:lnTo>
                      <a:lnTo>
                        <a:pt x="518" y="849"/>
                      </a:lnTo>
                      <a:lnTo>
                        <a:pt x="448" y="828"/>
                      </a:lnTo>
                      <a:lnTo>
                        <a:pt x="381" y="806"/>
                      </a:lnTo>
                      <a:lnTo>
                        <a:pt x="319" y="782"/>
                      </a:lnTo>
                      <a:lnTo>
                        <a:pt x="261" y="756"/>
                      </a:lnTo>
                      <a:lnTo>
                        <a:pt x="209" y="729"/>
                      </a:lnTo>
                      <a:lnTo>
                        <a:pt x="162" y="701"/>
                      </a:lnTo>
                      <a:lnTo>
                        <a:pt x="120" y="671"/>
                      </a:lnTo>
                      <a:lnTo>
                        <a:pt x="84" y="640"/>
                      </a:lnTo>
                      <a:lnTo>
                        <a:pt x="54" y="608"/>
                      </a:lnTo>
                      <a:lnTo>
                        <a:pt x="31" y="576"/>
                      </a:lnTo>
                      <a:lnTo>
                        <a:pt x="13" y="541"/>
                      </a:lnTo>
                      <a:lnTo>
                        <a:pt x="3" y="507"/>
                      </a:lnTo>
                      <a:lnTo>
                        <a:pt x="0" y="472"/>
                      </a:lnTo>
                      <a:lnTo>
                        <a:pt x="3" y="437"/>
                      </a:lnTo>
                      <a:lnTo>
                        <a:pt x="13" y="402"/>
                      </a:lnTo>
                      <a:lnTo>
                        <a:pt x="31" y="369"/>
                      </a:lnTo>
                      <a:lnTo>
                        <a:pt x="54" y="336"/>
                      </a:lnTo>
                      <a:lnTo>
                        <a:pt x="84" y="304"/>
                      </a:lnTo>
                      <a:lnTo>
                        <a:pt x="120" y="273"/>
                      </a:lnTo>
                      <a:lnTo>
                        <a:pt x="162" y="243"/>
                      </a:lnTo>
                      <a:lnTo>
                        <a:pt x="209" y="215"/>
                      </a:lnTo>
                      <a:lnTo>
                        <a:pt x="261" y="187"/>
                      </a:lnTo>
                      <a:lnTo>
                        <a:pt x="319" y="162"/>
                      </a:lnTo>
                      <a:lnTo>
                        <a:pt x="381" y="138"/>
                      </a:lnTo>
                      <a:lnTo>
                        <a:pt x="448" y="116"/>
                      </a:lnTo>
                      <a:lnTo>
                        <a:pt x="518" y="95"/>
                      </a:lnTo>
                      <a:lnTo>
                        <a:pt x="593" y="76"/>
                      </a:lnTo>
                      <a:lnTo>
                        <a:pt x="671" y="59"/>
                      </a:lnTo>
                      <a:lnTo>
                        <a:pt x="754" y="44"/>
                      </a:lnTo>
                      <a:lnTo>
                        <a:pt x="838" y="30"/>
                      </a:lnTo>
                      <a:lnTo>
                        <a:pt x="926" y="20"/>
                      </a:lnTo>
                      <a:lnTo>
                        <a:pt x="1016" y="12"/>
                      </a:lnTo>
                      <a:lnTo>
                        <a:pt x="1110" y="5"/>
                      </a:lnTo>
                      <a:lnTo>
                        <a:pt x="1205" y="1"/>
                      </a:lnTo>
                      <a:lnTo>
                        <a:pt x="13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9"/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109538"/>
                </a:xfrm>
                <a:custGeom>
                  <a:avLst/>
                  <a:gdLst>
                    <a:gd name="T0" fmla="*/ 1126 w 2074"/>
                    <a:gd name="T1" fmla="*/ 2 h 623"/>
                    <a:gd name="T2" fmla="*/ 1298 w 2074"/>
                    <a:gd name="T3" fmla="*/ 10 h 623"/>
                    <a:gd name="T4" fmla="*/ 1459 w 2074"/>
                    <a:gd name="T5" fmla="*/ 27 h 623"/>
                    <a:gd name="T6" fmla="*/ 1608 w 2074"/>
                    <a:gd name="T7" fmla="*/ 52 h 623"/>
                    <a:gd name="T8" fmla="*/ 1740 w 2074"/>
                    <a:gd name="T9" fmla="*/ 83 h 623"/>
                    <a:gd name="T10" fmla="*/ 1853 w 2074"/>
                    <a:gd name="T11" fmla="*/ 120 h 623"/>
                    <a:gd name="T12" fmla="*/ 1946 w 2074"/>
                    <a:gd name="T13" fmla="*/ 162 h 623"/>
                    <a:gd name="T14" fmla="*/ 2016 w 2074"/>
                    <a:gd name="T15" fmla="*/ 208 h 623"/>
                    <a:gd name="T16" fmla="*/ 2058 w 2074"/>
                    <a:gd name="T17" fmla="*/ 259 h 623"/>
                    <a:gd name="T18" fmla="*/ 2074 w 2074"/>
                    <a:gd name="T19" fmla="*/ 312 h 623"/>
                    <a:gd name="T20" fmla="*/ 2058 w 2074"/>
                    <a:gd name="T21" fmla="*/ 366 h 623"/>
                    <a:gd name="T22" fmla="*/ 2016 w 2074"/>
                    <a:gd name="T23" fmla="*/ 416 h 623"/>
                    <a:gd name="T24" fmla="*/ 1946 w 2074"/>
                    <a:gd name="T25" fmla="*/ 462 h 623"/>
                    <a:gd name="T26" fmla="*/ 1853 w 2074"/>
                    <a:gd name="T27" fmla="*/ 504 h 623"/>
                    <a:gd name="T28" fmla="*/ 1740 w 2074"/>
                    <a:gd name="T29" fmla="*/ 541 h 623"/>
                    <a:gd name="T30" fmla="*/ 1608 w 2074"/>
                    <a:gd name="T31" fmla="*/ 572 h 623"/>
                    <a:gd name="T32" fmla="*/ 1459 w 2074"/>
                    <a:gd name="T33" fmla="*/ 597 h 623"/>
                    <a:gd name="T34" fmla="*/ 1298 w 2074"/>
                    <a:gd name="T35" fmla="*/ 614 h 623"/>
                    <a:gd name="T36" fmla="*/ 1126 w 2074"/>
                    <a:gd name="T37" fmla="*/ 622 h 623"/>
                    <a:gd name="T38" fmla="*/ 947 w 2074"/>
                    <a:gd name="T39" fmla="*/ 622 h 623"/>
                    <a:gd name="T40" fmla="*/ 775 w 2074"/>
                    <a:gd name="T41" fmla="*/ 614 h 623"/>
                    <a:gd name="T42" fmla="*/ 613 w 2074"/>
                    <a:gd name="T43" fmla="*/ 597 h 623"/>
                    <a:gd name="T44" fmla="*/ 466 w 2074"/>
                    <a:gd name="T45" fmla="*/ 572 h 623"/>
                    <a:gd name="T46" fmla="*/ 334 w 2074"/>
                    <a:gd name="T47" fmla="*/ 541 h 623"/>
                    <a:gd name="T48" fmla="*/ 219 w 2074"/>
                    <a:gd name="T49" fmla="*/ 504 h 623"/>
                    <a:gd name="T50" fmla="*/ 127 w 2074"/>
                    <a:gd name="T51" fmla="*/ 462 h 623"/>
                    <a:gd name="T52" fmla="*/ 58 w 2074"/>
                    <a:gd name="T53" fmla="*/ 416 h 623"/>
                    <a:gd name="T54" fmla="*/ 14 w 2074"/>
                    <a:gd name="T55" fmla="*/ 366 h 623"/>
                    <a:gd name="T56" fmla="*/ 0 w 2074"/>
                    <a:gd name="T57" fmla="*/ 312 h 623"/>
                    <a:gd name="T58" fmla="*/ 14 w 2074"/>
                    <a:gd name="T59" fmla="*/ 259 h 623"/>
                    <a:gd name="T60" fmla="*/ 58 w 2074"/>
                    <a:gd name="T61" fmla="*/ 208 h 623"/>
                    <a:gd name="T62" fmla="*/ 127 w 2074"/>
                    <a:gd name="T63" fmla="*/ 162 h 623"/>
                    <a:gd name="T64" fmla="*/ 219 w 2074"/>
                    <a:gd name="T65" fmla="*/ 120 h 623"/>
                    <a:gd name="T66" fmla="*/ 334 w 2074"/>
                    <a:gd name="T67" fmla="*/ 83 h 623"/>
                    <a:gd name="T68" fmla="*/ 466 w 2074"/>
                    <a:gd name="T69" fmla="*/ 52 h 623"/>
                    <a:gd name="T70" fmla="*/ 613 w 2074"/>
                    <a:gd name="T71" fmla="*/ 27 h 623"/>
                    <a:gd name="T72" fmla="*/ 775 w 2074"/>
                    <a:gd name="T73" fmla="*/ 10 h 623"/>
                    <a:gd name="T74" fmla="*/ 947 w 2074"/>
                    <a:gd name="T75" fmla="*/ 2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74" h="62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9"/>
                      </a:lnTo>
                      <a:lnTo>
                        <a:pt x="2058" y="366"/>
                      </a:lnTo>
                      <a:lnTo>
                        <a:pt x="2041" y="391"/>
                      </a:lnTo>
                      <a:lnTo>
                        <a:pt x="2016" y="416"/>
                      </a:lnTo>
                      <a:lnTo>
                        <a:pt x="1984" y="439"/>
                      </a:lnTo>
                      <a:lnTo>
                        <a:pt x="1946" y="462"/>
                      </a:lnTo>
                      <a:lnTo>
                        <a:pt x="1902" y="484"/>
                      </a:lnTo>
                      <a:lnTo>
                        <a:pt x="1853" y="504"/>
                      </a:lnTo>
                      <a:lnTo>
                        <a:pt x="1799" y="524"/>
                      </a:lnTo>
                      <a:lnTo>
                        <a:pt x="1740" y="541"/>
                      </a:lnTo>
                      <a:lnTo>
                        <a:pt x="1676" y="557"/>
                      </a:lnTo>
                      <a:lnTo>
                        <a:pt x="1608" y="572"/>
                      </a:lnTo>
                      <a:lnTo>
                        <a:pt x="1536" y="585"/>
                      </a:lnTo>
                      <a:lnTo>
                        <a:pt x="1459" y="597"/>
                      </a:lnTo>
                      <a:lnTo>
                        <a:pt x="1381" y="606"/>
                      </a:lnTo>
                      <a:lnTo>
                        <a:pt x="1298" y="614"/>
                      </a:lnTo>
                      <a:lnTo>
                        <a:pt x="1213" y="619"/>
                      </a:lnTo>
                      <a:lnTo>
                        <a:pt x="1126" y="622"/>
                      </a:lnTo>
                      <a:lnTo>
                        <a:pt x="1036" y="623"/>
                      </a:lnTo>
                      <a:lnTo>
                        <a:pt x="947" y="622"/>
                      </a:lnTo>
                      <a:lnTo>
                        <a:pt x="859" y="619"/>
                      </a:lnTo>
                      <a:lnTo>
                        <a:pt x="775" y="614"/>
                      </a:lnTo>
                      <a:lnTo>
                        <a:pt x="693" y="606"/>
                      </a:lnTo>
                      <a:lnTo>
                        <a:pt x="613" y="597"/>
                      </a:lnTo>
                      <a:lnTo>
                        <a:pt x="538" y="585"/>
                      </a:lnTo>
                      <a:lnTo>
                        <a:pt x="466" y="572"/>
                      </a:lnTo>
                      <a:lnTo>
                        <a:pt x="397" y="557"/>
                      </a:lnTo>
                      <a:lnTo>
                        <a:pt x="334" y="541"/>
                      </a:lnTo>
                      <a:lnTo>
                        <a:pt x="274" y="524"/>
                      </a:lnTo>
                      <a:lnTo>
                        <a:pt x="219" y="504"/>
                      </a:lnTo>
                      <a:lnTo>
                        <a:pt x="170" y="484"/>
                      </a:lnTo>
                      <a:lnTo>
                        <a:pt x="127" y="462"/>
                      </a:lnTo>
                      <a:lnTo>
                        <a:pt x="90" y="439"/>
                      </a:lnTo>
                      <a:lnTo>
                        <a:pt x="58" y="416"/>
                      </a:lnTo>
                      <a:lnTo>
                        <a:pt x="33" y="391"/>
                      </a:lnTo>
                      <a:lnTo>
                        <a:pt x="14" y="366"/>
                      </a:lnTo>
                      <a:lnTo>
                        <a:pt x="4" y="339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0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8BBF0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10"/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88900"/>
                </a:xfrm>
                <a:custGeom>
                  <a:avLst/>
                  <a:gdLst>
                    <a:gd name="T0" fmla="*/ 1126 w 2074"/>
                    <a:gd name="T1" fmla="*/ 2 h 503"/>
                    <a:gd name="T2" fmla="*/ 1298 w 2074"/>
                    <a:gd name="T3" fmla="*/ 10 h 503"/>
                    <a:gd name="T4" fmla="*/ 1459 w 2074"/>
                    <a:gd name="T5" fmla="*/ 27 h 503"/>
                    <a:gd name="T6" fmla="*/ 1608 w 2074"/>
                    <a:gd name="T7" fmla="*/ 52 h 503"/>
                    <a:gd name="T8" fmla="*/ 1740 w 2074"/>
                    <a:gd name="T9" fmla="*/ 83 h 503"/>
                    <a:gd name="T10" fmla="*/ 1853 w 2074"/>
                    <a:gd name="T11" fmla="*/ 120 h 503"/>
                    <a:gd name="T12" fmla="*/ 1946 w 2074"/>
                    <a:gd name="T13" fmla="*/ 162 h 503"/>
                    <a:gd name="T14" fmla="*/ 2016 w 2074"/>
                    <a:gd name="T15" fmla="*/ 208 h 503"/>
                    <a:gd name="T16" fmla="*/ 2058 w 2074"/>
                    <a:gd name="T17" fmla="*/ 259 h 503"/>
                    <a:gd name="T18" fmla="*/ 2074 w 2074"/>
                    <a:gd name="T19" fmla="*/ 312 h 503"/>
                    <a:gd name="T20" fmla="*/ 2058 w 2074"/>
                    <a:gd name="T21" fmla="*/ 364 h 503"/>
                    <a:gd name="T22" fmla="*/ 2016 w 2074"/>
                    <a:gd name="T23" fmla="*/ 415 h 503"/>
                    <a:gd name="T24" fmla="*/ 1947 w 2074"/>
                    <a:gd name="T25" fmla="*/ 461 h 503"/>
                    <a:gd name="T26" fmla="*/ 1856 w 2074"/>
                    <a:gd name="T27" fmla="*/ 503 h 503"/>
                    <a:gd name="T28" fmla="*/ 1731 w 2074"/>
                    <a:gd name="T29" fmla="*/ 462 h 503"/>
                    <a:gd name="T30" fmla="*/ 1582 w 2074"/>
                    <a:gd name="T31" fmla="*/ 428 h 503"/>
                    <a:gd name="T32" fmla="*/ 1414 w 2074"/>
                    <a:gd name="T33" fmla="*/ 402 h 503"/>
                    <a:gd name="T34" fmla="*/ 1232 w 2074"/>
                    <a:gd name="T35" fmla="*/ 386 h 503"/>
                    <a:gd name="T36" fmla="*/ 1036 w 2074"/>
                    <a:gd name="T37" fmla="*/ 381 h 503"/>
                    <a:gd name="T38" fmla="*/ 842 w 2074"/>
                    <a:gd name="T39" fmla="*/ 386 h 503"/>
                    <a:gd name="T40" fmla="*/ 658 w 2074"/>
                    <a:gd name="T41" fmla="*/ 402 h 503"/>
                    <a:gd name="T42" fmla="*/ 491 w 2074"/>
                    <a:gd name="T43" fmla="*/ 428 h 503"/>
                    <a:gd name="T44" fmla="*/ 343 w 2074"/>
                    <a:gd name="T45" fmla="*/ 462 h 503"/>
                    <a:gd name="T46" fmla="*/ 217 w 2074"/>
                    <a:gd name="T47" fmla="*/ 503 h 503"/>
                    <a:gd name="T48" fmla="*/ 125 w 2074"/>
                    <a:gd name="T49" fmla="*/ 461 h 503"/>
                    <a:gd name="T50" fmla="*/ 57 w 2074"/>
                    <a:gd name="T51" fmla="*/ 415 h 503"/>
                    <a:gd name="T52" fmla="*/ 14 w 2074"/>
                    <a:gd name="T53" fmla="*/ 364 h 503"/>
                    <a:gd name="T54" fmla="*/ 0 w 2074"/>
                    <a:gd name="T55" fmla="*/ 312 h 503"/>
                    <a:gd name="T56" fmla="*/ 14 w 2074"/>
                    <a:gd name="T57" fmla="*/ 259 h 503"/>
                    <a:gd name="T58" fmla="*/ 58 w 2074"/>
                    <a:gd name="T59" fmla="*/ 208 h 503"/>
                    <a:gd name="T60" fmla="*/ 127 w 2074"/>
                    <a:gd name="T61" fmla="*/ 162 h 503"/>
                    <a:gd name="T62" fmla="*/ 219 w 2074"/>
                    <a:gd name="T63" fmla="*/ 120 h 503"/>
                    <a:gd name="T64" fmla="*/ 334 w 2074"/>
                    <a:gd name="T65" fmla="*/ 83 h 503"/>
                    <a:gd name="T66" fmla="*/ 466 w 2074"/>
                    <a:gd name="T67" fmla="*/ 52 h 503"/>
                    <a:gd name="T68" fmla="*/ 613 w 2074"/>
                    <a:gd name="T69" fmla="*/ 27 h 503"/>
                    <a:gd name="T70" fmla="*/ 775 w 2074"/>
                    <a:gd name="T71" fmla="*/ 10 h 503"/>
                    <a:gd name="T72" fmla="*/ 947 w 2074"/>
                    <a:gd name="T73" fmla="*/ 2 h 5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4" h="50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8"/>
                      </a:lnTo>
                      <a:lnTo>
                        <a:pt x="2058" y="364"/>
                      </a:lnTo>
                      <a:lnTo>
                        <a:pt x="2041" y="390"/>
                      </a:lnTo>
                      <a:lnTo>
                        <a:pt x="2016" y="415"/>
                      </a:lnTo>
                      <a:lnTo>
                        <a:pt x="1985" y="438"/>
                      </a:lnTo>
                      <a:lnTo>
                        <a:pt x="1947" y="461"/>
                      </a:lnTo>
                      <a:lnTo>
                        <a:pt x="1905" y="482"/>
                      </a:lnTo>
                      <a:lnTo>
                        <a:pt x="1856" y="503"/>
                      </a:lnTo>
                      <a:lnTo>
                        <a:pt x="1797" y="481"/>
                      </a:lnTo>
                      <a:lnTo>
                        <a:pt x="1731" y="462"/>
                      </a:lnTo>
                      <a:lnTo>
                        <a:pt x="1658" y="444"/>
                      </a:lnTo>
                      <a:lnTo>
                        <a:pt x="1582" y="428"/>
                      </a:lnTo>
                      <a:lnTo>
                        <a:pt x="1500" y="414"/>
                      </a:lnTo>
                      <a:lnTo>
                        <a:pt x="1414" y="402"/>
                      </a:lnTo>
                      <a:lnTo>
                        <a:pt x="1325" y="394"/>
                      </a:lnTo>
                      <a:lnTo>
                        <a:pt x="1232" y="386"/>
                      </a:lnTo>
                      <a:lnTo>
                        <a:pt x="1136" y="382"/>
                      </a:lnTo>
                      <a:lnTo>
                        <a:pt x="1036" y="381"/>
                      </a:lnTo>
                      <a:lnTo>
                        <a:pt x="938" y="382"/>
                      </a:lnTo>
                      <a:lnTo>
                        <a:pt x="842" y="386"/>
                      </a:lnTo>
                      <a:lnTo>
                        <a:pt x="748" y="394"/>
                      </a:lnTo>
                      <a:lnTo>
                        <a:pt x="658" y="402"/>
                      </a:lnTo>
                      <a:lnTo>
                        <a:pt x="572" y="414"/>
                      </a:lnTo>
                      <a:lnTo>
                        <a:pt x="491" y="428"/>
                      </a:lnTo>
                      <a:lnTo>
                        <a:pt x="414" y="444"/>
                      </a:lnTo>
                      <a:lnTo>
                        <a:pt x="343" y="462"/>
                      </a:lnTo>
                      <a:lnTo>
                        <a:pt x="277" y="481"/>
                      </a:lnTo>
                      <a:lnTo>
                        <a:pt x="217" y="503"/>
                      </a:lnTo>
                      <a:lnTo>
                        <a:pt x="168" y="482"/>
                      </a:lnTo>
                      <a:lnTo>
                        <a:pt x="125" y="461"/>
                      </a:lnTo>
                      <a:lnTo>
                        <a:pt x="89" y="438"/>
                      </a:lnTo>
                      <a:lnTo>
                        <a:pt x="57" y="415"/>
                      </a:lnTo>
                      <a:lnTo>
                        <a:pt x="32" y="390"/>
                      </a:lnTo>
                      <a:lnTo>
                        <a:pt x="14" y="364"/>
                      </a:lnTo>
                      <a:lnTo>
                        <a:pt x="4" y="338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1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B2D12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3260" tIns="46630" rIns="93260" bIns="4663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3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5998859" y="4729347"/>
                <a:ext cx="175711" cy="124922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en-US" sz="3264" b="1" spc="-51" dirty="0">
                    <a:solidFill>
                      <a:prstClr val="white"/>
                    </a:solidFill>
                  </a:rPr>
                  <a:t>SQL</a:t>
                </a:r>
                <a:endParaRPr lang="en-US" sz="4080" b="1" spc="-5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8" name="Freeform: Shape 47"/>
            <p:cNvSpPr/>
            <p:nvPr/>
          </p:nvSpPr>
          <p:spPr bwMode="auto">
            <a:xfrm>
              <a:off x="7961114" y="2149640"/>
              <a:ext cx="2172684" cy="1915429"/>
            </a:xfrm>
            <a:custGeom>
              <a:avLst/>
              <a:gdLst>
                <a:gd name="connsiteX0" fmla="*/ 1083426 w 2172684"/>
                <a:gd name="connsiteY0" fmla="*/ 0 h 1915429"/>
                <a:gd name="connsiteX1" fmla="*/ 2172684 w 2172684"/>
                <a:gd name="connsiteY1" fmla="*/ 575913 h 1915429"/>
                <a:gd name="connsiteX2" fmla="*/ 2172684 w 2172684"/>
                <a:gd name="connsiteY2" fmla="*/ 744355 h 1915429"/>
                <a:gd name="connsiteX3" fmla="*/ 1963119 w 2172684"/>
                <a:gd name="connsiteY3" fmla="*/ 744355 h 1915429"/>
                <a:gd name="connsiteX4" fmla="*/ 1963119 w 2172684"/>
                <a:gd name="connsiteY4" fmla="*/ 1188800 h 1915429"/>
                <a:gd name="connsiteX5" fmla="*/ 1932187 w 2172684"/>
                <a:gd name="connsiteY5" fmla="*/ 1193948 h 1915429"/>
                <a:gd name="connsiteX6" fmla="*/ 1893158 w 2172684"/>
                <a:gd name="connsiteY6" fmla="*/ 1200991 h 1915429"/>
                <a:gd name="connsiteX7" fmla="*/ 1856480 w 2172684"/>
                <a:gd name="connsiteY7" fmla="*/ 1208973 h 1915429"/>
                <a:gd name="connsiteX8" fmla="*/ 1821212 w 2172684"/>
                <a:gd name="connsiteY8" fmla="*/ 1217893 h 1915429"/>
                <a:gd name="connsiteX9" fmla="*/ 1788295 w 2172684"/>
                <a:gd name="connsiteY9" fmla="*/ 1227753 h 1915429"/>
                <a:gd name="connsiteX10" fmla="*/ 1756790 w 2172684"/>
                <a:gd name="connsiteY10" fmla="*/ 1238083 h 1915429"/>
                <a:gd name="connsiteX11" fmla="*/ 1751874 w 2172684"/>
                <a:gd name="connsiteY11" fmla="*/ 1239983 h 1915429"/>
                <a:gd name="connsiteX12" fmla="*/ 1751874 w 2172684"/>
                <a:gd name="connsiteY12" fmla="*/ 744355 h 1915429"/>
                <a:gd name="connsiteX13" fmla="*/ 427302 w 2172684"/>
                <a:gd name="connsiteY13" fmla="*/ 744355 h 1915429"/>
                <a:gd name="connsiteX14" fmla="*/ 427302 w 2172684"/>
                <a:gd name="connsiteY14" fmla="*/ 1915429 h 1915429"/>
                <a:gd name="connsiteX15" fmla="*/ 216057 w 2172684"/>
                <a:gd name="connsiteY15" fmla="*/ 1915429 h 1915429"/>
                <a:gd name="connsiteX16" fmla="*/ 216057 w 2172684"/>
                <a:gd name="connsiteY16" fmla="*/ 744355 h 1915429"/>
                <a:gd name="connsiteX17" fmla="*/ 0 w 2172684"/>
                <a:gd name="connsiteY17" fmla="*/ 744355 h 1915429"/>
                <a:gd name="connsiteX18" fmla="*/ 0 w 2172684"/>
                <a:gd name="connsiteY18" fmla="*/ 575913 h 191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72684" h="1915429">
                  <a:moveTo>
                    <a:pt x="1083426" y="0"/>
                  </a:moveTo>
                  <a:lnTo>
                    <a:pt x="2172684" y="575913"/>
                  </a:lnTo>
                  <a:lnTo>
                    <a:pt x="2172684" y="744355"/>
                  </a:lnTo>
                  <a:lnTo>
                    <a:pt x="1963119" y="744355"/>
                  </a:lnTo>
                  <a:lnTo>
                    <a:pt x="1963119" y="1188800"/>
                  </a:lnTo>
                  <a:lnTo>
                    <a:pt x="1932187" y="1193948"/>
                  </a:lnTo>
                  <a:lnTo>
                    <a:pt x="1893158" y="1200991"/>
                  </a:lnTo>
                  <a:lnTo>
                    <a:pt x="1856480" y="1208973"/>
                  </a:lnTo>
                  <a:lnTo>
                    <a:pt x="1821212" y="1217893"/>
                  </a:lnTo>
                  <a:lnTo>
                    <a:pt x="1788295" y="1227753"/>
                  </a:lnTo>
                  <a:lnTo>
                    <a:pt x="1756790" y="1238083"/>
                  </a:lnTo>
                  <a:lnTo>
                    <a:pt x="1751874" y="1239983"/>
                  </a:lnTo>
                  <a:lnTo>
                    <a:pt x="1751874" y="744355"/>
                  </a:lnTo>
                  <a:lnTo>
                    <a:pt x="427302" y="744355"/>
                  </a:lnTo>
                  <a:lnTo>
                    <a:pt x="427302" y="1915429"/>
                  </a:lnTo>
                  <a:lnTo>
                    <a:pt x="216057" y="1915429"/>
                  </a:lnTo>
                  <a:lnTo>
                    <a:pt x="216057" y="744355"/>
                  </a:lnTo>
                  <a:lnTo>
                    <a:pt x="0" y="744355"/>
                  </a:lnTo>
                  <a:lnTo>
                    <a:pt x="0" y="575913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621630" y="3025541"/>
              <a:ext cx="294478" cy="295175"/>
              <a:chOff x="8642442" y="3025541"/>
              <a:chExt cx="294478" cy="295175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ight Triangle 24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ight Triangle 25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426775" y="3393792"/>
              <a:ext cx="294478" cy="295175"/>
              <a:chOff x="8642442" y="3025541"/>
              <a:chExt cx="294478" cy="295175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ight Triangle 29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ight Triangle 30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816486" y="3393792"/>
              <a:ext cx="294478" cy="295175"/>
              <a:chOff x="8642442" y="3025541"/>
              <a:chExt cx="294478" cy="295175"/>
            </a:xfrm>
          </p:grpSpPr>
          <p:sp>
            <p:nvSpPr>
              <p:cNvPr id="33" name="Rectangle 32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ight Triangle 33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ight Triangle 34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426775" y="3766437"/>
              <a:ext cx="294478" cy="295175"/>
              <a:chOff x="8642442" y="3025541"/>
              <a:chExt cx="294478" cy="295175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ight Triangle 37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Right Triangle 38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9206198" y="3766437"/>
              <a:ext cx="294478" cy="295175"/>
              <a:chOff x="8642442" y="3025541"/>
              <a:chExt cx="294478" cy="295175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ight Triangle 41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ight Triangle 42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8816486" y="3766436"/>
              <a:ext cx="294478" cy="295175"/>
              <a:chOff x="8642442" y="3025541"/>
              <a:chExt cx="294478" cy="295175"/>
            </a:xfrm>
          </p:grpSpPr>
          <p:sp>
            <p:nvSpPr>
              <p:cNvPr id="45" name="Rectangle 44"/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ight Triangle 45"/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Right Triangle 46"/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607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Azure Storage</a:t>
            </a:r>
          </a:p>
        </p:txBody>
      </p:sp>
    </p:spTree>
    <p:extLst>
      <p:ext uri="{BB962C8B-B14F-4D97-AF65-F5344CB8AC3E}">
        <p14:creationId xmlns:p14="http://schemas.microsoft.com/office/powerpoint/2010/main" val="16492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D084-4094-4F48-B189-019C1AEA5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1" y="1212850"/>
            <a:ext cx="12115800" cy="34470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The Azure storage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Consists of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Blobs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Files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Queue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Tables</a:t>
            </a:r>
          </a:p>
          <a:p>
            <a:pPr marL="914334" lvl="1" indent="-571500">
              <a:buFont typeface="Arial" panose="020B0604020202020204" pitchFamily="34" charset="0"/>
              <a:buChar char="•"/>
            </a:pPr>
            <a:r>
              <a:rPr lang="en-US" dirty="0"/>
              <a:t>Azure Managed Disk</a:t>
            </a:r>
          </a:p>
        </p:txBody>
      </p:sp>
    </p:spTree>
    <p:extLst>
      <p:ext uri="{BB962C8B-B14F-4D97-AF65-F5344CB8AC3E}">
        <p14:creationId xmlns:p14="http://schemas.microsoft.com/office/powerpoint/2010/main" val="29204973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Account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D084-4094-4F48-B189-019C1AEA5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1" y="1212850"/>
            <a:ext cx="12115800" cy="2769989"/>
          </a:xfrm>
        </p:spPr>
        <p:txBody>
          <a:bodyPr/>
          <a:lstStyle/>
          <a:p>
            <a:r>
              <a:rPr lang="en-US" dirty="0"/>
              <a:t>Defines available features and pricing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Blob storage account (why not use V2?)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General-purpose V1 account (old)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General-purpose V2 account</a:t>
            </a:r>
          </a:p>
        </p:txBody>
      </p:sp>
    </p:spTree>
    <p:extLst>
      <p:ext uri="{BB962C8B-B14F-4D97-AF65-F5344CB8AC3E}">
        <p14:creationId xmlns:p14="http://schemas.microsoft.com/office/powerpoint/2010/main" val="7093586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Data Movement</a:t>
            </a:r>
          </a:p>
        </p:txBody>
      </p:sp>
      <p:pic>
        <p:nvPicPr>
          <p:cNvPr id="1026" name="Picture 2" descr="Azure data transfer tools">
            <a:extLst>
              <a:ext uri="{FF2B5EF4-FFF2-40B4-BE49-F238E27FC236}">
                <a16:creationId xmlns:a16="http://schemas.microsoft.com/office/drawing/2014/main" id="{4B9F342E-3013-420D-8549-B436DE2F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7" y="1186519"/>
            <a:ext cx="9322348" cy="564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308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Azure Data Lake Storage Gen2</a:t>
            </a:r>
          </a:p>
        </p:txBody>
      </p:sp>
    </p:spTree>
    <p:extLst>
      <p:ext uri="{BB962C8B-B14F-4D97-AF65-F5344CB8AC3E}">
        <p14:creationId xmlns:p14="http://schemas.microsoft.com/office/powerpoint/2010/main" val="209726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C0780-563C-4D2C-8859-9B274B13A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dirty="0"/>
              <a:t>Massive Scale</a:t>
            </a:r>
          </a:p>
          <a:p>
            <a:r>
              <a:rPr lang="en-US" dirty="0"/>
              <a:t>Granular, multi-layered security</a:t>
            </a:r>
          </a:p>
          <a:p>
            <a:r>
              <a:rPr lang="en-US" dirty="0"/>
              <a:t>Optimized for maximum performance</a:t>
            </a:r>
          </a:p>
          <a:p>
            <a:r>
              <a:rPr lang="en-US" dirty="0"/>
              <a:t>Integration friendly</a:t>
            </a:r>
          </a:p>
          <a:p>
            <a:r>
              <a:rPr lang="en-US" dirty="0"/>
              <a:t>Rich data management and governance</a:t>
            </a:r>
          </a:p>
          <a:p>
            <a:r>
              <a:rPr lang="en-US" dirty="0"/>
              <a:t>Cost effective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great Data Lake?</a:t>
            </a:r>
          </a:p>
        </p:txBody>
      </p:sp>
    </p:spTree>
    <p:extLst>
      <p:ext uri="{BB962C8B-B14F-4D97-AF65-F5344CB8AC3E}">
        <p14:creationId xmlns:p14="http://schemas.microsoft.com/office/powerpoint/2010/main" val="365495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3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7FE61F759FC41861CE12C790A80CC" ma:contentTypeVersion="4" ma:contentTypeDescription="Create a new document." ma:contentTypeScope="" ma:versionID="3259d8c0f41f0b879b41c93994b8241a">
  <xsd:schema xmlns:xsd="http://www.w3.org/2001/XMLSchema" xmlns:xs="http://www.w3.org/2001/XMLSchema" xmlns:p="http://schemas.microsoft.com/office/2006/metadata/properties" xmlns:ns2="ff39d70c-cb26-42e3-90dd-658a2fd7f3c2" targetNamespace="http://schemas.microsoft.com/office/2006/metadata/properties" ma:root="true" ma:fieldsID="02dac1059362260a40aeed021548b9f1" ns2:_="">
    <xsd:import namespace="ff39d70c-cb26-42e3-90dd-658a2fd7f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9d70c-cb26-42e3-90dd-658a2fd7f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9D2A45-C951-4605-BD60-4C7BFDC342F1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ff39d70c-cb26-42e3-90dd-658a2fd7f3c2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71A39AD-DEB7-4D27-AB5C-C5BB86359C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9d70c-cb26-42e3-90dd-658a2fd7f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385</Words>
  <Application>Microsoft Office PowerPoint</Application>
  <PresentationFormat>Custom</PresentationFormat>
  <Paragraphs>66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Template</vt:lpstr>
      <vt:lpstr>C+E Readiness Template</vt:lpstr>
      <vt:lpstr>Modernizing Your Data Warehouse</vt:lpstr>
      <vt:lpstr>PowerPoint Presentation</vt:lpstr>
      <vt:lpstr>Introduction  to ADLS Gen2</vt:lpstr>
      <vt:lpstr>Agenda </vt:lpstr>
      <vt:lpstr>Azure Storage</vt:lpstr>
      <vt:lpstr>Azure Storage </vt:lpstr>
      <vt:lpstr>Azure Storage Account </vt:lpstr>
      <vt:lpstr>Azure Storage Data Movement</vt:lpstr>
      <vt:lpstr>Azure Data Lake Storage Gen2</vt:lpstr>
      <vt:lpstr>What makes a great Data Lake?</vt:lpstr>
      <vt:lpstr>Azure Data Lake Storage Gen2</vt:lpstr>
      <vt:lpstr>Convergence of two Storage Services</vt:lpstr>
      <vt:lpstr>Azure Data Lake Storage Gen2 Architecture</vt:lpstr>
      <vt:lpstr>Benefits of Hierarchical File System</vt:lpstr>
      <vt:lpstr>Unsupported features</vt:lpstr>
      <vt:lpstr>End to End Analytics</vt:lpstr>
      <vt:lpstr>Data Security in ADLS Gen2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2019-09-25T19:01:28Z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0x0101002987FE61F759FC41861CE12C790A80CC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